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305" r:id="rId3"/>
    <p:sldId id="307" r:id="rId4"/>
    <p:sldId id="314" r:id="rId5"/>
    <p:sldId id="315" r:id="rId6"/>
    <p:sldId id="316" r:id="rId7"/>
    <p:sldId id="313" r:id="rId8"/>
    <p:sldId id="308" r:id="rId9"/>
    <p:sldId id="311" r:id="rId10"/>
    <p:sldId id="310" r:id="rId11"/>
    <p:sldId id="312" r:id="rId12"/>
    <p:sldId id="300" r:id="rId13"/>
    <p:sldId id="309" r:id="rId14"/>
    <p:sldId id="304" r:id="rId1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9AAB"/>
    <a:srgbClr val="A79169"/>
    <a:srgbClr val="443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5"/>
    <p:restoredTop sz="95885"/>
  </p:normalViewPr>
  <p:slideViewPr>
    <p:cSldViewPr snapToGrid="0">
      <p:cViewPr>
        <p:scale>
          <a:sx n="117" d="100"/>
          <a:sy n="117" d="100"/>
        </p:scale>
        <p:origin x="59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24C8E-7CE5-9D43-97E5-5DD958638FA4}" type="datetimeFigureOut">
              <a:rPr lang="en-CN" smtClean="0"/>
              <a:t>2025/4/23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D6A95-879E-5A47-9414-45BA2EDE19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57202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2295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37838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02812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19163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38681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53213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6048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40346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5422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53524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4603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99275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F519-26E9-EAD7-2549-A38E52698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1E384-B3C5-29AF-8B4C-2134DCBA2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987AF-071F-EC05-21A8-2EEE2BC5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2025/4/23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A7940-39ED-B008-A2EC-DD638C74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46C43-F151-8791-74DB-0F57F87D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07520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FB4A-99C5-9CD3-0FF4-44BDBE86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868E9-46B4-2A28-B6F3-5283BD855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A83CA-F05A-C782-BBD9-CC72A360A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2025/4/23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BB5C6-3A1B-EFB6-CC14-AC74F52D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175E1-3971-805A-5B6F-0455DDC3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2880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8B78C-0E92-023D-B108-DBD353BBE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FEEA6-6B0C-23EC-092C-C06AFC5C9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7E00D-9781-C087-6D73-D9E2740D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2025/4/23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E2C7C-481A-85F8-C693-F3252D22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0FC97-395F-2D79-33B6-AB7EC1D2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2907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62C5-5F00-2392-76E1-A9F8D425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3024A-E75D-28AF-3049-3EAB79511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A36A8-AC4C-B547-C1E2-3678FE125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2025/4/23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4CC59-F90D-54DC-4CEB-FCD34D25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4E5C8-FE9D-600C-D481-F7D21D14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39824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6E38-2EE4-E826-EEFA-435DD2FDC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3AE4B-9140-FFA6-B99A-08A49AA6D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B8736-B542-8E14-F586-703D9EB0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2025/4/23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E5F9C-55A0-AACF-FE58-69342987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E46CF-6AB9-CEC6-E6FA-C8BF3A56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7953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1CFA-2AE8-C830-28D3-2E44EF8A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E82D-BA05-E42C-D974-D78544B9F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3768A-EDEE-0C6F-28DF-DC603FCA1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6E90A-01FD-539C-1528-18618E0EA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2025/4/23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BA9A2-AA8A-1B9C-78F7-34AB42E67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B0C82-A7E5-F341-9A1D-95962FF8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7941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B0F6-5AA9-D096-0006-9D551643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F49BE-1BF0-8462-926E-64D18FDA7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B0876-59B8-27FA-44CC-AFF742593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6E8FD-B58A-9EB4-55D7-8DD5CEC056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72706-1697-DEE3-3808-6C5396D4F8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551DC6-184F-579E-2C58-11B0F3601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2025/4/23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3E73FF-F9A1-DB9F-37CE-DAB7C685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6262D1-CC3F-8E64-1DB5-6A32466B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22429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8174-69C5-2EDB-BD77-D0C3572A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1E6EB-E858-78CD-12E9-8707929D5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2025/4/23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BF93E-C12B-2DFB-05E6-EC14B465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A8F999-139E-432C-91C5-E64CE8931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5818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7B3842-6276-14BF-40AE-4385B914B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2025/4/23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2C9F4-1DFD-36A8-66FF-83739B1E0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74D06-8628-128F-F550-6D12C33C7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232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1E8B9-182D-D5A0-6E1D-9B496052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BD42-1FC7-5EA8-EE35-50497857F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A17AE-7DDF-C5A6-34F9-ABAD60721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AC77F-4946-8A55-6779-680D698B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2025/4/23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22F1A-50C1-91E2-931F-A1EF4F88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649D3-C5AA-94C2-7539-97FECD7A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025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5292-5169-107E-531C-97E451790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6213FA-FA9F-1FB6-DE42-F1995B661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A050A-02AA-EE88-0B69-D8108099B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A912B-BA53-2190-906D-E78082D19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2025/4/23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80D52-56A7-200C-AF76-BAB21D09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056FD-AE70-77FC-C0D9-68B5F4BE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0983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0C6F49-2812-B85D-D49F-605CB468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0BF40-7E16-C34C-0B48-589833B7C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EB81E-FD6D-8943-40E9-B6962F06A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BA237-2141-C74D-A51A-D2B5CD793AFB}" type="datetimeFigureOut">
              <a:rPr lang="en-CN" smtClean="0"/>
              <a:t>2025/4/23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51992-A42A-E89D-600D-90BF3A3AF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A0912-1A9A-2CBE-1DEF-C203BAE84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543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liaocx@ihep.ac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project/674e7119837a2580151a086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, 箭头&#10;&#10;描述已自动生成">
            <a:extLst>
              <a:ext uri="{FF2B5EF4-FFF2-40B4-BE49-F238E27FC236}">
                <a16:creationId xmlns:a16="http://schemas.microsoft.com/office/drawing/2014/main" id="{38804460-51DE-6DAC-7ACD-225E4B2A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794" y="566644"/>
            <a:ext cx="6200412" cy="60707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473625F-D255-95AD-FB1B-C7CC57CCB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9133" y="1680502"/>
            <a:ext cx="11040909" cy="1326048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Compressed</a:t>
            </a:r>
            <a:r>
              <a:rPr kumimoji="1" lang="zh-CN" altLang="en-US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EWK</a:t>
            </a:r>
            <a:r>
              <a:rPr kumimoji="1" lang="zh-CN" altLang="en-US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study(ISRC1N2)</a:t>
            </a:r>
            <a:endParaRPr kumimoji="1" lang="zh-CN" altLang="en-US" sz="36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A28859-74B6-EFBA-F1B4-74DFF091E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536" y="1"/>
            <a:ext cx="2254348" cy="1003036"/>
          </a:xfrm>
          <a:prstGeom prst="rect">
            <a:avLst/>
          </a:prstGeom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EA55A7E-6853-88B6-A53E-E8AC7C74AA04}"/>
              </a:ext>
            </a:extLst>
          </p:cNvPr>
          <p:cNvCxnSpPr>
            <a:cxnSpLocks/>
          </p:cNvCxnSpPr>
          <p:nvPr/>
        </p:nvCxnSpPr>
        <p:spPr>
          <a:xfrm>
            <a:off x="2980323" y="1586805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48C908ED-BB31-B627-0E90-6BE6CA2A45D3}"/>
              </a:ext>
            </a:extLst>
          </p:cNvPr>
          <p:cNvCxnSpPr>
            <a:cxnSpLocks/>
          </p:cNvCxnSpPr>
          <p:nvPr/>
        </p:nvCxnSpPr>
        <p:spPr>
          <a:xfrm>
            <a:off x="0" y="1586805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D8C57DD-8BA3-4C53-BDF5-2F912C668F4C}"/>
              </a:ext>
            </a:extLst>
          </p:cNvPr>
          <p:cNvCxnSpPr>
            <a:cxnSpLocks/>
          </p:cNvCxnSpPr>
          <p:nvPr/>
        </p:nvCxnSpPr>
        <p:spPr>
          <a:xfrm>
            <a:off x="1490162" y="1586805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941FBA5-2190-14BF-D946-A51A585A60BB}"/>
              </a:ext>
            </a:extLst>
          </p:cNvPr>
          <p:cNvSpPr txBox="1"/>
          <p:nvPr/>
        </p:nvSpPr>
        <p:spPr>
          <a:xfrm>
            <a:off x="1929133" y="1110937"/>
            <a:ext cx="6009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effectLst/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Department of Physics, Shandong University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7F5D02-4A32-1AE4-EED3-EAD59EF24CD4}"/>
              </a:ext>
            </a:extLst>
          </p:cNvPr>
          <p:cNvSpPr txBox="1"/>
          <p:nvPr/>
        </p:nvSpPr>
        <p:spPr>
          <a:xfrm>
            <a:off x="1929133" y="4117771"/>
            <a:ext cx="26377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Chengxin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Liao</a:t>
            </a: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liaocx@ihep.ac.cn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Apr, Thu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17, 2025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58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937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/>
              <p:nvPr/>
            </p:nvSpPr>
            <p:spPr>
              <a:xfrm>
                <a:off x="178992" y="1007760"/>
                <a:ext cx="4031425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400" dirty="0"/>
                  <a:t>== 2 medium tau</a:t>
                </a:r>
                <a:br>
                  <a:rPr lang="en-CN" sz="2400" dirty="0"/>
                </a:br>
                <a:r>
                  <a:rPr lang="en-CN" sz="2400" dirty="0"/>
                  <a:t>== 0 lepton</a:t>
                </a:r>
                <a:br>
                  <a:rPr lang="en-CN" sz="2400" dirty="0"/>
                </a:br>
                <a:r>
                  <a:rPr lang="en-CN" sz="2400" dirty="0"/>
                  <a:t>METtrig &amp;&amp; MET &gt;= 200</a:t>
                </a:r>
                <a:br>
                  <a:rPr lang="en-CN" sz="2400" dirty="0"/>
                </a:br>
                <a:r>
                  <a:rPr lang="en-CN" sz="2400" dirty="0"/>
                  <a:t>OS</a:t>
                </a:r>
                <a:br>
                  <a:rPr lang="en-CN" sz="2400" dirty="0"/>
                </a:br>
                <a:r>
                  <a:rPr lang="en-CN" sz="2400" dirty="0"/>
                  <a:t>&gt;= 1 bTag</a:t>
                </a:r>
                <a:br>
                  <a:rPr lang="en-CN" sz="2400" dirty="0"/>
                </a:br>
                <a:br>
                  <a:rPr lang="en-CN" sz="2400" dirty="0"/>
                </a:br>
                <a:r>
                  <a:rPr lang="en-CN" sz="2400" dirty="0"/>
                  <a:t>CR: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&gt;300</m:t>
                    </m:r>
                  </m:oMath>
                </a14:m>
                <a:br>
                  <a:rPr lang="en-US" sz="2400" b="0" dirty="0"/>
                </a:br>
                <a:br>
                  <a:rPr lang="en-US" sz="2400" b="0" dirty="0"/>
                </a:br>
                <a:r>
                  <a:rPr lang="en-US" sz="2400" b="0" dirty="0"/>
                  <a:t>VR: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200&lt;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&lt;300</m:t>
                    </m:r>
                  </m:oMath>
                </a14:m>
                <a:endParaRPr lang="en-CN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92" y="1007760"/>
                <a:ext cx="4031425" cy="3416320"/>
              </a:xfrm>
              <a:prstGeom prst="rect">
                <a:avLst/>
              </a:prstGeom>
              <a:blipFill>
                <a:blip r:embed="rId3"/>
                <a:stretch>
                  <a:fillRect l="-2194" t="-1481" b="-29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5D60FCF-ED31-8AD4-3E5D-F4D7BD1F4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304" y="877948"/>
            <a:ext cx="3918281" cy="2815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1C8B0E-F75E-8B88-8E51-3776D53F2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729" y="826341"/>
            <a:ext cx="4062265" cy="2919115"/>
          </a:xfrm>
          <a:prstGeom prst="rect">
            <a:avLst/>
          </a:prstGeom>
        </p:spPr>
      </p:pic>
      <p:graphicFrame>
        <p:nvGraphicFramePr>
          <p:cNvPr id="12" name="Table 18">
            <a:extLst>
              <a:ext uri="{FF2B5EF4-FFF2-40B4-BE49-F238E27FC236}">
                <a16:creationId xmlns:a16="http://schemas.microsoft.com/office/drawing/2014/main" id="{60924FEA-026A-15D2-AC88-5C8FF0CB2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484287"/>
              </p:ext>
            </p:extLst>
          </p:nvPr>
        </p:nvGraphicFramePr>
        <p:xfrm>
          <a:off x="189475" y="4423398"/>
          <a:ext cx="6558564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09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171264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284790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823228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171.478+-5.3865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136.178+-3.88968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0.794142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1438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0.8538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313.202+-7.84499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171.478+-5.3865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0.731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1.00255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30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VV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3646E08-70F5-C327-5624-0A65016C2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834"/>
            <a:ext cx="4617098" cy="33301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21E01C-A477-3774-A18B-D64D53148B20}"/>
              </a:ext>
            </a:extLst>
          </p:cNvPr>
          <p:cNvSpPr txBox="1"/>
          <p:nvPr/>
        </p:nvSpPr>
        <p:spPr>
          <a:xfrm>
            <a:off x="172994" y="1071904"/>
            <a:ext cx="666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C1N2_score &lt;= 0.7 &amp;&amp; Max(score) == VV_score &amp;&amp; VV_score &gt;= 0.90</a:t>
            </a: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1AB444A0-6E2A-B691-7F55-A55890EC4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788088"/>
              </p:ext>
            </p:extLst>
          </p:nvPr>
        </p:nvGraphicFramePr>
        <p:xfrm>
          <a:off x="172994" y="4891595"/>
          <a:ext cx="853920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201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524978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672788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71837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423201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423201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VV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61.3683+-2.9461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31.7024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0.516593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0.9777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</a:tbl>
          </a:graphicData>
        </a:graphic>
      </p:graphicFrame>
      <p:pic>
        <p:nvPicPr>
          <p:cNvPr id="20" name="Picture 1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3E5404-093B-5CBF-74FC-70A00CFA0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287" y="1498042"/>
            <a:ext cx="4125842" cy="297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52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, 箭头&#10;&#10;描述已自动生成">
            <a:extLst>
              <a:ext uri="{FF2B5EF4-FFF2-40B4-BE49-F238E27FC236}">
                <a16:creationId xmlns:a16="http://schemas.microsoft.com/office/drawing/2014/main" id="{38804460-51DE-6DAC-7ACD-225E4B2A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364" y="1596545"/>
            <a:ext cx="4484409" cy="43906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473625F-D255-95AD-FB1B-C7CC57CCB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44" y="2102952"/>
            <a:ext cx="11040909" cy="1326048"/>
          </a:xfrm>
        </p:spPr>
        <p:txBody>
          <a:bodyPr>
            <a:normAutofit/>
          </a:bodyPr>
          <a:lstStyle/>
          <a:p>
            <a:r>
              <a:rPr kumimoji="1" lang="en-US" altLang="zh-CN" sz="48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Backup</a:t>
            </a:r>
            <a:endParaRPr kumimoji="1" lang="zh-CN" altLang="en-US" sz="48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EA55A7E-6853-88B6-A53E-E8AC7C74AA04}"/>
              </a:ext>
            </a:extLst>
          </p:cNvPr>
          <p:cNvCxnSpPr>
            <a:cxnSpLocks/>
          </p:cNvCxnSpPr>
          <p:nvPr/>
        </p:nvCxnSpPr>
        <p:spPr>
          <a:xfrm>
            <a:off x="2992355" y="5641445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48C908ED-BB31-B627-0E90-6BE6CA2A45D3}"/>
              </a:ext>
            </a:extLst>
          </p:cNvPr>
          <p:cNvCxnSpPr>
            <a:cxnSpLocks/>
          </p:cNvCxnSpPr>
          <p:nvPr/>
        </p:nvCxnSpPr>
        <p:spPr>
          <a:xfrm>
            <a:off x="12032" y="5641445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D8C57DD-8BA3-4C53-BDF5-2F912C668F4C}"/>
              </a:ext>
            </a:extLst>
          </p:cNvPr>
          <p:cNvCxnSpPr>
            <a:cxnSpLocks/>
          </p:cNvCxnSpPr>
          <p:nvPr/>
        </p:nvCxnSpPr>
        <p:spPr>
          <a:xfrm>
            <a:off x="1502194" y="5641445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6">
            <a:extLst>
              <a:ext uri="{FF2B5EF4-FFF2-40B4-BE49-F238E27FC236}">
                <a16:creationId xmlns:a16="http://schemas.microsoft.com/office/drawing/2014/main" id="{CB8F30CF-C32B-D8C4-21B2-FA8C616A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536" y="1"/>
            <a:ext cx="2254348" cy="10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18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F602C58-375A-A63E-A8CA-3BA4933196D5}"/>
              </a:ext>
            </a:extLst>
          </p:cNvPr>
          <p:cNvSpPr txBox="1"/>
          <p:nvPr/>
        </p:nvSpPr>
        <p:spPr>
          <a:xfrm>
            <a:off x="135312" y="10069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channel</a:t>
            </a:r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E5F8189-F157-8CB3-1102-7AF1D0644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6" y="1477742"/>
            <a:ext cx="5588000" cy="4025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9B8030-8EFA-448D-C731-7ACEE4ECEB57}"/>
              </a:ext>
            </a:extLst>
          </p:cNvPr>
          <p:cNvSpPr txBox="1"/>
          <p:nvPr/>
        </p:nvSpPr>
        <p:spPr>
          <a:xfrm>
            <a:off x="6609144" y="92597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 channel</a:t>
            </a:r>
          </a:p>
        </p:txBody>
      </p:sp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FF88D17-3F57-0E5D-4762-03C2BAF65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108" y="1292349"/>
            <a:ext cx="5562600" cy="4013200"/>
          </a:xfrm>
          <a:prstGeom prst="rect">
            <a:avLst/>
          </a:prstGeom>
        </p:spPr>
      </p:pic>
      <p:pic>
        <p:nvPicPr>
          <p:cNvPr id="19" name="Picture 18" descr="A graph of different colors&#10;&#10;Description automatically generated">
            <a:extLst>
              <a:ext uri="{FF2B5EF4-FFF2-40B4-BE49-F238E27FC236}">
                <a16:creationId xmlns:a16="http://schemas.microsoft.com/office/drawing/2014/main" id="{C856EBC4-B1B8-A075-1C72-6751E43754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559"/>
          <a:stretch/>
        </p:blipFill>
        <p:spPr>
          <a:xfrm>
            <a:off x="6397398" y="5066362"/>
            <a:ext cx="5588000" cy="1141391"/>
          </a:xfrm>
          <a:prstGeom prst="rect">
            <a:avLst/>
          </a:prstGeom>
        </p:spPr>
      </p:pic>
      <p:pic>
        <p:nvPicPr>
          <p:cNvPr id="21" name="Picture 20" descr="A close-up of a ruler&#10;&#10;Description automatically generated">
            <a:extLst>
              <a:ext uri="{FF2B5EF4-FFF2-40B4-BE49-F238E27FC236}">
                <a16:creationId xmlns:a16="http://schemas.microsoft.com/office/drawing/2014/main" id="{D8F11A37-578C-70AB-0FD3-704E915B87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0" r="2656"/>
          <a:stretch/>
        </p:blipFill>
        <p:spPr>
          <a:xfrm>
            <a:off x="201495" y="5255253"/>
            <a:ext cx="5476581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10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Bkg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decay mode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A32EAA-3B04-8BF1-8026-8DE1264D2DC1}"/>
              </a:ext>
            </a:extLst>
          </p:cNvPr>
          <p:cNvSpPr txBox="1"/>
          <p:nvPr/>
        </p:nvSpPr>
        <p:spPr>
          <a:xfrm>
            <a:off x="422031" y="1167618"/>
            <a:ext cx="522540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W</a:t>
            </a:r>
            <a:r>
              <a:rPr lang="en-US" dirty="0"/>
              <a:t>j</a:t>
            </a:r>
            <a:r>
              <a:rPr lang="en-CN" dirty="0"/>
              <a:t>ets:	W-&gt;e/muon + nu</a:t>
            </a:r>
            <a:br>
              <a:rPr lang="en-CN" dirty="0"/>
            </a:br>
            <a:r>
              <a:rPr lang="en-CN" dirty="0"/>
              <a:t>	W-&gt;tau+nu(can contribute true tau_had)</a:t>
            </a:r>
            <a:br>
              <a:rPr lang="en-CN" dirty="0"/>
            </a:br>
            <a:r>
              <a:rPr lang="en-CN" dirty="0"/>
              <a:t>	jet misidentified to a fake tau</a:t>
            </a:r>
            <a:br>
              <a:rPr lang="en-CN" dirty="0"/>
            </a:br>
            <a:br>
              <a:rPr lang="en-CN" dirty="0"/>
            </a:br>
            <a:r>
              <a:rPr lang="en-CN" dirty="0"/>
              <a:t>Zjets:	Z-&gt;ll/tautau</a:t>
            </a:r>
            <a:br>
              <a:rPr lang="en-CN" dirty="0"/>
            </a:br>
            <a:r>
              <a:rPr lang="en-CN" dirty="0"/>
              <a:t>	jet misindentified to fake tau</a:t>
            </a:r>
            <a:br>
              <a:rPr lang="en-CN" dirty="0"/>
            </a:br>
            <a:br>
              <a:rPr lang="en-CN" dirty="0"/>
            </a:br>
            <a:r>
              <a:rPr lang="en-CN" dirty="0"/>
              <a:t>Top: 	top-&gt;W+b, W can contribute a true tau_had</a:t>
            </a:r>
            <a:br>
              <a:rPr lang="en-CN" dirty="0"/>
            </a:br>
            <a:r>
              <a:rPr lang="en-CN" dirty="0"/>
              <a:t>	b-quark is a source of fake</a:t>
            </a:r>
            <a:br>
              <a:rPr lang="en-CN" dirty="0"/>
            </a:br>
            <a:br>
              <a:rPr lang="en-CN" dirty="0"/>
            </a:br>
            <a:r>
              <a:rPr lang="en-CN" dirty="0"/>
              <a:t>VV:	W/Z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CF5A3B-A869-A72B-8611-152FB628F07E}"/>
                  </a:ext>
                </a:extLst>
              </p:cNvPr>
              <p:cNvSpPr txBox="1"/>
              <p:nvPr/>
            </p:nvSpPr>
            <p:spPr>
              <a:xfrm>
                <a:off x="5976034" y="964095"/>
                <a:ext cx="5588325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LH  channel: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≥1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𝑙𝑒𝑝</m:t>
                    </m:r>
                  </m:oMath>
                </a14:m>
                <a:br>
                  <a:rPr lang="en-US" dirty="0"/>
                </a:br>
                <a:r>
                  <a:rPr lang="en-US" dirty="0" err="1"/>
                  <a:t>Wjets</a:t>
                </a:r>
                <a:r>
                  <a:rPr lang="en-US" dirty="0"/>
                  <a:t>:  W contribute </a:t>
                </a:r>
                <a:r>
                  <a:rPr lang="en-US" dirty="0" err="1"/>
                  <a:t>lep</a:t>
                </a:r>
                <a:r>
                  <a:rPr lang="en-US" dirty="0"/>
                  <a:t>, jets misidentified to fake</a:t>
                </a:r>
                <a:br>
                  <a:rPr lang="en-US" dirty="0"/>
                </a:br>
                <a:r>
                  <a:rPr lang="en-US" dirty="0" err="1"/>
                  <a:t>Zjets</a:t>
                </a:r>
                <a:r>
                  <a:rPr lang="en-US" dirty="0"/>
                  <a:t>: </a:t>
                </a:r>
              </a:p>
              <a:p>
                <a:r>
                  <a:rPr lang="en-US" dirty="0" err="1"/>
                  <a:t>SingleTop</a:t>
                </a:r>
                <a:r>
                  <a:rPr lang="en-US" dirty="0"/>
                  <a:t>: W contribute </a:t>
                </a:r>
                <a:r>
                  <a:rPr lang="en-US" dirty="0" err="1"/>
                  <a:t>lep</a:t>
                </a:r>
                <a:r>
                  <a:rPr lang="en-US" dirty="0"/>
                  <a:t>, b-quark misidentified to fake</a:t>
                </a:r>
              </a:p>
              <a:p>
                <a:r>
                  <a:rPr lang="en-US" dirty="0"/>
                  <a:t>VV: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HH channel: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==0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𝑙𝑒𝑝</m:t>
                    </m:r>
                  </m:oMath>
                </a14:m>
                <a:br>
                  <a:rPr lang="en-US" dirty="0"/>
                </a:br>
                <a:r>
                  <a:rPr lang="en-US" dirty="0" err="1"/>
                  <a:t>Wjets</a:t>
                </a:r>
                <a:r>
                  <a:rPr lang="en-US" dirty="0"/>
                  <a:t>: W contribute </a:t>
                </a:r>
                <a:r>
                  <a:rPr lang="en-US" dirty="0" err="1"/>
                  <a:t>tau_had</a:t>
                </a:r>
                <a:r>
                  <a:rPr lang="en-US" dirty="0"/>
                  <a:t>, plus a fake tau</a:t>
                </a:r>
                <a:br>
                  <a:rPr lang="en-US" dirty="0"/>
                </a:br>
                <a:r>
                  <a:rPr lang="en-CN" dirty="0"/>
                  <a:t>Zjets: Z-&gt;tautau(had) or 2 fake tau</a:t>
                </a:r>
                <a:br>
                  <a:rPr lang="en-CN" dirty="0"/>
                </a:br>
                <a:r>
                  <a:rPr lang="en-CN" dirty="0"/>
                  <a:t>SingleTop: W contribute a tau_had, plus a fake tau</a:t>
                </a:r>
                <a:br>
                  <a:rPr lang="en-CN" dirty="0"/>
                </a:br>
                <a:r>
                  <a:rPr lang="en-CN" dirty="0"/>
                  <a:t>VV: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CF5A3B-A869-A72B-8611-152FB628F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034" y="964095"/>
                <a:ext cx="5588325" cy="3139321"/>
              </a:xfrm>
              <a:prstGeom prst="rect">
                <a:avLst/>
              </a:prstGeom>
              <a:blipFill>
                <a:blip r:embed="rId3"/>
                <a:stretch>
                  <a:fillRect l="-907" t="-803" b="-200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074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706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Tasklist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31F3D-3D8C-B2F0-09BC-C1F7D11303E9}"/>
              </a:ext>
            </a:extLst>
          </p:cNvPr>
          <p:cNvSpPr txBox="1"/>
          <p:nvPr/>
        </p:nvSpPr>
        <p:spPr>
          <a:xfrm>
            <a:off x="206240" y="1548045"/>
            <a:ext cx="11779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44361D"/>
              </a:buClr>
            </a:pPr>
            <a:br>
              <a:rPr lang="en-US" altLang="zh-CN" strike="sngStrike" dirty="0">
                <a:cs typeface="Times New Roman" panose="02020603050405020304" pitchFamily="18" charset="0"/>
              </a:rPr>
            </a:br>
            <a:endParaRPr lang="en-US" altLang="zh-CN" strike="sngStrike" dirty="0">
              <a:cs typeface="Times New Roman" panose="02020603050405020304" pitchFamily="18" charset="0"/>
            </a:endParaRPr>
          </a:p>
          <a:p>
            <a:pPr marL="285750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FF method var distribution check</a:t>
            </a:r>
          </a:p>
          <a:p>
            <a:pPr>
              <a:buClr>
                <a:srgbClr val="44361D"/>
              </a:buClr>
            </a:pPr>
            <a:endParaRPr lang="en-US" altLang="zh-CN" dirty="0">
              <a:cs typeface="Times New Roman" panose="02020603050405020304" pitchFamily="18" charset="0"/>
            </a:endParaRPr>
          </a:p>
          <a:p>
            <a:pPr marL="285750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Multiclass result(failed)</a:t>
            </a:r>
            <a:br>
              <a:rPr lang="en-US" altLang="zh-CN" dirty="0">
                <a:cs typeface="Times New Roman" panose="02020603050405020304" pitchFamily="18" charset="0"/>
              </a:rPr>
            </a:br>
            <a:endParaRPr lang="en-US" altLang="zh-CN" dirty="0">
              <a:cs typeface="Times New Roman" panose="02020603050405020304" pitchFamily="18" charset="0"/>
            </a:endParaRPr>
          </a:p>
          <a:p>
            <a:pPr marL="285750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BSc thesis: </a:t>
            </a:r>
            <a:r>
              <a:rPr lang="en-US" altLang="zh-CN" dirty="0">
                <a:cs typeface="Times New Roman" panose="02020603050405020304" pitchFamily="18" charset="0"/>
                <a:hlinkClick r:id="rId3"/>
              </a:rPr>
              <a:t>https://www.overleaf.com/project/674e7119837a2580151a0868</a:t>
            </a:r>
            <a:r>
              <a:rPr lang="en-US" altLang="zh-CN" dirty="0">
                <a:cs typeface="Times New Roman" panose="02020603050405020304" pitchFamily="18" charset="0"/>
              </a:rPr>
              <a:t> (need to submit before the end of Apr)</a:t>
            </a:r>
            <a:br>
              <a:rPr lang="en-US" altLang="zh-CN" dirty="0">
                <a:cs typeface="Times New Roman" panose="02020603050405020304" pitchFamily="18" charset="0"/>
              </a:rPr>
            </a:br>
            <a:endParaRPr lang="en-US" altLang="zh-CN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799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2334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 method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C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125E01-29D2-18AC-145E-EE124810628C}"/>
              </a:ext>
            </a:extLst>
          </p:cNvPr>
          <p:cNvSpPr txBox="1"/>
          <p:nvPr/>
        </p:nvSpPr>
        <p:spPr>
          <a:xfrm>
            <a:off x="172994" y="1550811"/>
            <a:ext cx="355699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Pre-Selection</a:t>
            </a:r>
          </a:p>
          <a:p>
            <a:endParaRPr lang="en-CN" dirty="0"/>
          </a:p>
          <a:p>
            <a:r>
              <a:rPr lang="en-CN" dirty="0"/>
              <a:t>SR(2ID): </a:t>
            </a:r>
          </a:p>
          <a:p>
            <a:r>
              <a:rPr lang="en-CN" dirty="0">
                <a:highlight>
                  <a:srgbClr val="FFFF00"/>
                </a:highlight>
              </a:rPr>
              <a:t>nBaseTau == 2, medium tau == 2</a:t>
            </a:r>
            <a:br>
              <a:rPr lang="en-CN" dirty="0"/>
            </a:br>
            <a:r>
              <a:rPr lang="en-CN" dirty="0"/>
              <a:t>nBaseLeps == 0</a:t>
            </a:r>
          </a:p>
          <a:p>
            <a:r>
              <a:rPr lang="en-CN" dirty="0"/>
              <a:t>nBaseJets &gt;= 1</a:t>
            </a:r>
            <a:br>
              <a:rPr lang="en-CN" dirty="0"/>
            </a:br>
            <a:r>
              <a:rPr lang="en-CN" dirty="0"/>
              <a:t>MET trigger &amp; MET &gt;= 200</a:t>
            </a:r>
            <a:br>
              <a:rPr lang="en-CN" dirty="0"/>
            </a:br>
            <a:r>
              <a:rPr lang="en-CN" dirty="0"/>
              <a:t>OS</a:t>
            </a:r>
            <a:br>
              <a:rPr lang="en-CN" dirty="0"/>
            </a:br>
            <a:r>
              <a:rPr lang="en-CN" dirty="0"/>
              <a:t>bVeto</a:t>
            </a:r>
            <a:br>
              <a:rPr lang="en-CN" dirty="0"/>
            </a:br>
            <a:r>
              <a:rPr lang="en-CN" dirty="0"/>
              <a:t>Mtt_reco &lt;=40 &amp;&amp; Mtt_reco &gt;= 130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A874B6-4C86-2303-D2F5-0AF69C0FDCEB}"/>
              </a:ext>
            </a:extLst>
          </p:cNvPr>
          <p:cNvSpPr txBox="1"/>
          <p:nvPr/>
        </p:nvSpPr>
        <p:spPr>
          <a:xfrm>
            <a:off x="4706709" y="2410046"/>
            <a:ext cx="32319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CR(ID):</a:t>
            </a:r>
            <a:br>
              <a:rPr lang="en-CN" dirty="0"/>
            </a:br>
            <a:r>
              <a:rPr lang="en-CN" dirty="0"/>
              <a:t>nBaseTau == 1, medium tau == 1</a:t>
            </a:r>
          </a:p>
          <a:p>
            <a:r>
              <a:rPr lang="en-CN" dirty="0"/>
              <a:t>nBaseLeps &gt;= 1</a:t>
            </a:r>
            <a:br>
              <a:rPr lang="en-CN" dirty="0"/>
            </a:br>
            <a:r>
              <a:rPr lang="en-CN" dirty="0"/>
              <a:t>OS</a:t>
            </a:r>
            <a:br>
              <a:rPr lang="en-CN" dirty="0"/>
            </a:br>
            <a:r>
              <a:rPr lang="en-CN" dirty="0"/>
              <a:t>MET trigger &amp; MET &gt;= 200</a:t>
            </a:r>
          </a:p>
          <a:p>
            <a:r>
              <a:rPr lang="en-CN" dirty="0"/>
              <a:t>bVeto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EBEA2-E3CE-AB28-5B34-38C4BCDA2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455" y="4048286"/>
            <a:ext cx="3981541" cy="2125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ABF94F-3E6E-8F74-885A-07E04A472668}"/>
              </a:ext>
            </a:extLst>
          </p:cNvPr>
          <p:cNvSpPr txBox="1"/>
          <p:nvPr/>
        </p:nvSpPr>
        <p:spPr>
          <a:xfrm>
            <a:off x="8915400" y="3678954"/>
            <a:ext cx="142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CN" dirty="0"/>
              <a:t>or HH signal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342DCA-78EA-6B10-6C9A-615A7A3E2E84}"/>
              </a:ext>
            </a:extLst>
          </p:cNvPr>
          <p:cNvCxnSpPr/>
          <p:nvPr/>
        </p:nvCxnSpPr>
        <p:spPr>
          <a:xfrm flipH="1">
            <a:off x="2939786" y="1737360"/>
            <a:ext cx="957844" cy="754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812815-0D36-CA0B-CDC2-C6789B5BC343}"/>
              </a:ext>
            </a:extLst>
          </p:cNvPr>
          <p:cNvSpPr txBox="1"/>
          <p:nvPr/>
        </p:nvSpPr>
        <p:spPr>
          <a:xfrm>
            <a:off x="3661070" y="1377544"/>
            <a:ext cx="225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hould change to &gt;= 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7EE0E6-8273-09C5-693B-B1D693D5BB9E}"/>
              </a:ext>
            </a:extLst>
          </p:cNvPr>
          <p:cNvCxnSpPr>
            <a:cxnSpLocks/>
          </p:cNvCxnSpPr>
          <p:nvPr/>
        </p:nvCxnSpPr>
        <p:spPr>
          <a:xfrm flipH="1">
            <a:off x="1369435" y="1737360"/>
            <a:ext cx="2528195" cy="672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00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E49406-A52C-D5F8-DFF3-6DD69EC75708}"/>
              </a:ext>
            </a:extLst>
          </p:cNvPr>
          <p:cNvSpPr txBox="1"/>
          <p:nvPr/>
        </p:nvSpPr>
        <p:spPr>
          <a:xfrm>
            <a:off x="231494" y="995423"/>
            <a:ext cx="114528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</a:t>
            </a:r>
            <a:r>
              <a:rPr lang="en-CN" dirty="0">
                <a:highlight>
                  <a:srgbClr val="FFFF00"/>
                </a:highlight>
              </a:rPr>
              <a:t>yperparameters</a:t>
            </a:r>
            <a:r>
              <a:rPr lang="en-CN" dirty="0"/>
              <a:t>: Ntrees = 200, MaxDepth = 6, MinNodeSize = 2%, Learning rate = 0.03(initial setting)</a:t>
            </a:r>
          </a:p>
          <a:p>
            <a:endParaRPr lang="en-US" b="0" i="0" u="none" strike="noStrike" dirty="0">
              <a:effectLst/>
              <a:cs typeface="Times New Roman" panose="02020603050405020304" pitchFamily="18" charset="0"/>
            </a:endParaRPr>
          </a:p>
          <a:p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Feature engineering: 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Select a simple model and put all features into model, choose Top 30 vars based on importance list, drop high correlated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vars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dirty="0">
                <a:highlight>
                  <a:srgbClr val="FFFF00"/>
                </a:highlight>
                <a:cs typeface="Times New Roman" panose="02020603050405020304" pitchFamily="18" charset="0"/>
              </a:rPr>
              <a:t>F</a:t>
            </a:r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inal feature list:</a:t>
            </a:r>
          </a:p>
          <a:p>
            <a:endParaRPr lang="en-CN" dirty="0">
              <a:highlight>
                <a:srgbClr val="FF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CB787-69B0-76DC-650D-3CBACEE34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705" y="2656469"/>
            <a:ext cx="3866625" cy="2691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DEC336-A5D7-0A18-62E8-99B9F1E30C82}"/>
              </a:ext>
            </a:extLst>
          </p:cNvPr>
          <p:cNvSpPr txBox="1"/>
          <p:nvPr/>
        </p:nvSpPr>
        <p:spPr>
          <a:xfrm>
            <a:off x="0" y="5895635"/>
            <a:ext cx="1221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Split </a:t>
            </a:r>
            <a:r>
              <a:rPr lang="en-US" dirty="0"/>
              <a:t>strategy: Separate entries by using mod</a:t>
            </a:r>
            <a:r>
              <a:rPr lang="zh-CN" altLang="en-US" dirty="0"/>
              <a:t> </a:t>
            </a:r>
            <a:r>
              <a:rPr lang="en-US" altLang="zh-CN" dirty="0"/>
              <a:t>5, for Fake </a:t>
            </a:r>
            <a:r>
              <a:rPr lang="en-US" altLang="zh-CN" dirty="0" err="1"/>
              <a:t>bkg</a:t>
            </a:r>
            <a:r>
              <a:rPr lang="en-US" altLang="zh-CN" dirty="0"/>
              <a:t>, if separate follow sequence, all weighted entry will split into first fold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67770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4E615-304D-C105-46E1-C58F8599E1F3}"/>
              </a:ext>
            </a:extLst>
          </p:cNvPr>
          <p:cNvSpPr txBox="1"/>
          <p:nvPr/>
        </p:nvSpPr>
        <p:spPr>
          <a:xfrm>
            <a:off x="358815" y="1180618"/>
            <a:ext cx="28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yperparameter tune:</a:t>
            </a:r>
            <a:br>
              <a:rPr lang="en-CN" dirty="0"/>
            </a:br>
            <a:r>
              <a:rPr lang="en-CN" dirty="0"/>
              <a:t>use optuna to auto-optimze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9824B-70EC-1852-980B-CC6F7162A7DD}"/>
              </a:ext>
            </a:extLst>
          </p:cNvPr>
          <p:cNvSpPr txBox="1"/>
          <p:nvPr/>
        </p:nvSpPr>
        <p:spPr>
          <a:xfrm>
            <a:off x="7277666" y="1180617"/>
            <a:ext cx="340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Test_auc = \sum{Test_auc_class}</a:t>
            </a:r>
            <a:br>
              <a:rPr lang="en-CN" dirty="0"/>
            </a:br>
            <a:r>
              <a:rPr lang="en-CN" dirty="0"/>
              <a:t>Train_auc = \sum{Train_auc_class}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77225-E426-8618-9345-3CE8FF04A0F6}"/>
              </a:ext>
            </a:extLst>
          </p:cNvPr>
          <p:cNvSpPr txBox="1"/>
          <p:nvPr/>
        </p:nvSpPr>
        <p:spPr>
          <a:xfrm>
            <a:off x="358815" y="1905019"/>
            <a:ext cx="91639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constraint</a:t>
            </a: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:</a:t>
            </a:r>
            <a:br>
              <a:rPr lang="en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	average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of AUC need to &gt;= 0.6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penalty function: score =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– 0.3*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= abs(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train_auc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))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maximum(score)</a:t>
            </a:r>
            <a:endParaRPr lang="en-C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D11BA8-77BB-3497-8CFA-A5EAEC020DC2}"/>
              </a:ext>
            </a:extLst>
          </p:cNvPr>
          <p:cNvSpPr txBox="1"/>
          <p:nvPr/>
        </p:nvSpPr>
        <p:spPr>
          <a:xfrm>
            <a:off x="358815" y="3380108"/>
            <a:ext cx="31674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Grid Search</a:t>
            </a:r>
            <a:br>
              <a:rPr lang="en-CN" b="1" dirty="0"/>
            </a:br>
            <a:r>
              <a:rPr lang="en-CN" b="1" dirty="0"/>
              <a:t>N</a:t>
            </a:r>
            <a:r>
              <a:rPr lang="en-US" b="1" dirty="0"/>
              <a:t>t</a:t>
            </a:r>
            <a:r>
              <a:rPr lang="en-CN" b="1" dirty="0"/>
              <a:t>rees: [200, 300, 400]</a:t>
            </a:r>
          </a:p>
          <a:p>
            <a:r>
              <a:rPr lang="en-CN" b="1" dirty="0"/>
              <a:t>MaxDepth: [4, 6, 8, 10]</a:t>
            </a:r>
            <a:br>
              <a:rPr lang="en-CN" b="1" dirty="0"/>
            </a:br>
            <a:r>
              <a:rPr lang="en-CN" b="1" dirty="0"/>
              <a:t>MinNode: [1, 3, 5, 7]</a:t>
            </a:r>
          </a:p>
          <a:p>
            <a:r>
              <a:rPr lang="en-CN" b="1" dirty="0"/>
              <a:t>Learning rate: [0.001, 0.01, 0.1]</a:t>
            </a:r>
            <a:endParaRPr lang="en-CN" b="1" dirty="0">
              <a:highlight>
                <a:srgbClr val="FFFF00"/>
              </a:highlight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74B337E-2104-5525-D502-8A94E0EB425E}"/>
              </a:ext>
            </a:extLst>
          </p:cNvPr>
          <p:cNvSpPr/>
          <p:nvPr/>
        </p:nvSpPr>
        <p:spPr>
          <a:xfrm>
            <a:off x="3526285" y="3900668"/>
            <a:ext cx="1520277" cy="451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79EBA-1112-6AE7-5F7B-27026084E073}"/>
              </a:ext>
            </a:extLst>
          </p:cNvPr>
          <p:cNvSpPr txBox="1"/>
          <p:nvPr/>
        </p:nvSpPr>
        <p:spPr>
          <a:xfrm>
            <a:off x="5348398" y="3934106"/>
            <a:ext cx="663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Best one: N</a:t>
            </a:r>
            <a:r>
              <a:rPr lang="en-US" dirty="0"/>
              <a:t>t</a:t>
            </a:r>
            <a:r>
              <a:rPr lang="en-CN" dirty="0"/>
              <a:t>ree=300, MaxDepth=8, MinNode=1%, Learning Rate=0.1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406C4F-2428-19B0-0550-0238243E865F}"/>
              </a:ext>
            </a:extLst>
          </p:cNvPr>
          <p:cNvSpPr txBox="1"/>
          <p:nvPr/>
        </p:nvSpPr>
        <p:spPr>
          <a:xfrm>
            <a:off x="7277666" y="891595"/>
            <a:ext cx="273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Class: C1N2, VV, Other_bkg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6EA226-8265-3F2A-58E4-96F68491A99A}"/>
              </a:ext>
            </a:extLst>
          </p:cNvPr>
          <p:cNvSpPr txBox="1"/>
          <p:nvPr/>
        </p:nvSpPr>
        <p:spPr>
          <a:xfrm>
            <a:off x="358815" y="3060480"/>
            <a:ext cx="109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After check some models, find C1N2 result is great, so the constraint and AUC calculation only in VV and Other bkg</a:t>
            </a:r>
          </a:p>
        </p:txBody>
      </p:sp>
    </p:spTree>
    <p:extLst>
      <p:ext uri="{BB962C8B-B14F-4D97-AF65-F5344CB8AC3E}">
        <p14:creationId xmlns:p14="http://schemas.microsoft.com/office/powerpoint/2010/main" val="3042610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A0094-10DF-F3FE-6175-FC13BA18CE2E}"/>
              </a:ext>
            </a:extLst>
          </p:cNvPr>
          <p:cNvSpPr txBox="1"/>
          <p:nvPr/>
        </p:nvSpPr>
        <p:spPr>
          <a:xfrm>
            <a:off x="138892" y="671330"/>
            <a:ext cx="1485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OverFit Check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7B551B-908B-361C-1A50-D57134FD2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7293"/>
            <a:ext cx="2727928" cy="19602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79FE57-1E5E-D40C-D506-647E7945D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680" y="937293"/>
            <a:ext cx="2727928" cy="19602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5068550-69B2-E7AD-9FDA-414BFEC9B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379" y="937307"/>
            <a:ext cx="2727909" cy="19602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076DE7-28A1-9D92-8F46-E25E8A0DD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059" y="959640"/>
            <a:ext cx="2727898" cy="19602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00C114-0A1C-8AFA-2D57-35AA24D050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3061" y="959640"/>
            <a:ext cx="2727898" cy="19602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1E0087-4EC8-51D9-63EE-1BCBC79810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897563"/>
            <a:ext cx="2727893" cy="196024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A980758-FA7D-9FFC-A6C5-776EB1D62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0680" y="2975634"/>
            <a:ext cx="2727893" cy="196024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D131138-E93B-72AF-2D9C-A49A18DD09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7413" y="2975647"/>
            <a:ext cx="2727875" cy="196023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7BB24D4-495C-FAFF-9013-157E70A5B1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2059" y="3031406"/>
            <a:ext cx="2727875" cy="19602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B96980-0DF4-1C11-50DD-ADE1426458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23681" y="3031406"/>
            <a:ext cx="2727875" cy="196023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E90888A-19CF-FF08-B6E3-8492FA9E99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894" y="4857846"/>
            <a:ext cx="2727875" cy="196023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9A6576D-6B3B-A118-1178-E4F9BADAAC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0332" y="4877807"/>
            <a:ext cx="2727875" cy="196023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54FF681-F0FD-8E15-C2B0-0DB5D160320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56467" y="4918244"/>
            <a:ext cx="2727875" cy="196023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4B3D998-20D3-70A6-66CC-34838D6E69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40074" y="4958681"/>
            <a:ext cx="2727875" cy="19602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852BE07-E123-E876-F67C-4880C67E88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05157" y="4918244"/>
            <a:ext cx="2727875" cy="196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42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875E172-BCAD-4757-F98A-9AF903391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4" y="826217"/>
            <a:ext cx="3704525" cy="2656534"/>
          </a:xfrm>
          <a:prstGeom prst="rect">
            <a:avLst/>
          </a:prstGeom>
        </p:spPr>
      </p:pic>
      <p:pic>
        <p:nvPicPr>
          <p:cNvPr id="17" name="Picture 1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17BC1B5-4F62-172F-DCAF-CF452B883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504" y="797789"/>
            <a:ext cx="3394234" cy="24494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6E18B5-837B-C3F7-CF03-3EEE2852300A}"/>
              </a:ext>
            </a:extLst>
          </p:cNvPr>
          <p:cNvSpPr txBox="1"/>
          <p:nvPr/>
        </p:nvSpPr>
        <p:spPr>
          <a:xfrm>
            <a:off x="7446802" y="1361803"/>
            <a:ext cx="175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CN" dirty="0"/>
              <a:t>lind data &gt;= 0.5</a:t>
            </a:r>
          </a:p>
        </p:txBody>
      </p:sp>
      <p:pic>
        <p:nvPicPr>
          <p:cNvPr id="22" name="Picture 21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FAC78B58-DA63-8E37-C167-84E2890BD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2" y="3420842"/>
            <a:ext cx="8938991" cy="293884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69248E-6827-F083-08D6-D5776FA6E3ED}"/>
              </a:ext>
            </a:extLst>
          </p:cNvPr>
          <p:cNvCxnSpPr/>
          <p:nvPr/>
        </p:nvCxnSpPr>
        <p:spPr>
          <a:xfrm flipH="1" flipV="1">
            <a:off x="5278056" y="1361803"/>
            <a:ext cx="3183038" cy="145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13F9EC-578D-583F-3004-E0BAF9A105EB}"/>
              </a:ext>
            </a:extLst>
          </p:cNvPr>
          <p:cNvCxnSpPr>
            <a:cxnSpLocks/>
          </p:cNvCxnSpPr>
          <p:nvPr/>
        </p:nvCxnSpPr>
        <p:spPr>
          <a:xfrm flipH="1" flipV="1">
            <a:off x="1603709" y="1356339"/>
            <a:ext cx="6857385" cy="1456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1E09ADD-A12D-7F7D-59A0-F6AD26F876C0}"/>
              </a:ext>
            </a:extLst>
          </p:cNvPr>
          <p:cNvSpPr txBox="1"/>
          <p:nvPr/>
        </p:nvSpPr>
        <p:spPr>
          <a:xfrm>
            <a:off x="7446802" y="2747413"/>
            <a:ext cx="383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Lumi label is wrong, it should be 193.4 </a:t>
            </a:r>
          </a:p>
        </p:txBody>
      </p:sp>
    </p:spTree>
    <p:extLst>
      <p:ext uri="{BB962C8B-B14F-4D97-AF65-F5344CB8AC3E}">
        <p14:creationId xmlns:p14="http://schemas.microsoft.com/office/powerpoint/2010/main" val="1835061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2C81D3-74B9-EBF5-21E2-33EFDAC0AAE4}"/>
                  </a:ext>
                </a:extLst>
              </p:cNvPr>
              <p:cNvSpPr txBox="1"/>
              <p:nvPr/>
            </p:nvSpPr>
            <p:spPr>
              <a:xfrm>
                <a:off x="421070" y="1397675"/>
                <a:ext cx="4234877" cy="3046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</a:t>
                </a:r>
                <a:r>
                  <a:rPr lang="en-CN" sz="2400" dirty="0"/>
                  <a:t>ake CR/VR:</a:t>
                </a:r>
                <a:br>
                  <a:rPr lang="en-CN" sz="2400" dirty="0"/>
                </a:br>
                <a:r>
                  <a:rPr lang="en-CN" sz="2400" dirty="0"/>
                  <a:t>nBaseTau == 1, medium tau == 1</a:t>
                </a:r>
              </a:p>
              <a:p>
                <a:r>
                  <a:rPr lang="en-CN" sz="2400" dirty="0"/>
                  <a:t>nLeps &gt;= 1</a:t>
                </a:r>
                <a:br>
                  <a:rPr lang="en-CN" sz="2400" dirty="0"/>
                </a:br>
                <a:r>
                  <a:rPr lang="en-CN" sz="2400" dirty="0"/>
                  <a:t>SS</a:t>
                </a:r>
                <a:br>
                  <a:rPr lang="en-CN" sz="2400" dirty="0"/>
                </a:br>
                <a:r>
                  <a:rPr lang="en-CN" sz="2400" dirty="0"/>
                  <a:t>MET trigger &amp; MET &gt;= 200</a:t>
                </a:r>
              </a:p>
              <a:p>
                <a:pPr/>
                <a:r>
                  <a:rPr lang="en-CN" sz="2400" dirty="0"/>
                  <a:t>bVeto</a:t>
                </a:r>
                <a:br>
                  <a:rPr lang="en-CN" sz="24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l-G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𝑀𝐸𝑇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𝒕𝒂𝒖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𝑴𝑬𝑻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2C81D3-74B9-EBF5-21E2-33EFDAC0A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70" y="1397675"/>
                <a:ext cx="4234877" cy="3046988"/>
              </a:xfrm>
              <a:prstGeom prst="rect">
                <a:avLst/>
              </a:prstGeom>
              <a:blipFill>
                <a:blip r:embed="rId3"/>
                <a:stretch>
                  <a:fillRect l="-2395" t="-1245" r="-149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98F375-47AF-8ECB-2C49-8D7FAA8C5374}"/>
              </a:ext>
            </a:extLst>
          </p:cNvPr>
          <p:cNvCxnSpPr/>
          <p:nvPr/>
        </p:nvCxnSpPr>
        <p:spPr>
          <a:xfrm flipH="1">
            <a:off x="2129558" y="2569580"/>
            <a:ext cx="16204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8265E79-CF73-02D4-29C9-DE18D03026C2}"/>
              </a:ext>
            </a:extLst>
          </p:cNvPr>
          <p:cNvSpPr txBox="1"/>
          <p:nvPr/>
        </p:nvSpPr>
        <p:spPr>
          <a:xfrm>
            <a:off x="3829256" y="2385684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CN" dirty="0"/>
              <a:t>rthogonal with LH SR</a:t>
            </a:r>
          </a:p>
        </p:txBody>
      </p:sp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E53314E-DED7-697D-3D84-6C6EE5A9B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876" y="3549007"/>
            <a:ext cx="3763538" cy="2717634"/>
          </a:xfrm>
          <a:prstGeom prst="rect">
            <a:avLst/>
          </a:prstGeom>
        </p:spPr>
      </p:pic>
      <p:pic>
        <p:nvPicPr>
          <p:cNvPr id="19" name="Picture 18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83E7BA7E-D5B8-BB17-DE20-DC1F7BEC6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256" y="3553316"/>
            <a:ext cx="3869785" cy="2779209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8CD8900-98DD-B950-4A20-781DCDFC9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456677"/>
              </p:ext>
            </p:extLst>
          </p:nvPr>
        </p:nvGraphicFramePr>
        <p:xfrm>
          <a:off x="4979571" y="994474"/>
          <a:ext cx="580571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421052890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8798986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8487070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268663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215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Fake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5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2891.87+-34.3311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2878.83+-34.3195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0.995491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2916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1.00864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647300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8E63BC-E6D1-6197-AEC2-CE1F16E7EFDA}"/>
              </a:ext>
            </a:extLst>
          </p:cNvPr>
          <p:cNvCxnSpPr/>
          <p:nvPr/>
        </p:nvCxnSpPr>
        <p:spPr>
          <a:xfrm flipH="1" flipV="1">
            <a:off x="894945" y="2755016"/>
            <a:ext cx="4902740" cy="416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4C0082-C1CD-2CC9-6A8F-33AC142C298F}"/>
              </a:ext>
            </a:extLst>
          </p:cNvPr>
          <p:cNvSpPr txBox="1"/>
          <p:nvPr/>
        </p:nvSpPr>
        <p:spPr>
          <a:xfrm>
            <a:off x="5764148" y="3006775"/>
            <a:ext cx="255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CN" dirty="0"/>
              <a:t>hange that to BDT score</a:t>
            </a:r>
          </a:p>
        </p:txBody>
      </p:sp>
    </p:spTree>
    <p:extLst>
      <p:ext uri="{BB962C8B-B14F-4D97-AF65-F5344CB8AC3E}">
        <p14:creationId xmlns:p14="http://schemas.microsoft.com/office/powerpoint/2010/main" val="362343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Zjets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91F33F-9DE8-BFF0-F8F4-5253B33C3057}"/>
                  </a:ext>
                </a:extLst>
              </p:cNvPr>
              <p:cNvSpPr txBox="1"/>
              <p:nvPr/>
            </p:nvSpPr>
            <p:spPr>
              <a:xfrm>
                <a:off x="172994" y="1005397"/>
                <a:ext cx="5420651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== 2 medium tau</a:t>
                </a:r>
                <a:br>
                  <a:rPr lang="en-CN" sz="2000" dirty="0"/>
                </a:br>
                <a:r>
                  <a:rPr lang="en-CN" sz="2000" dirty="0"/>
                  <a:t>== 0 lepton</a:t>
                </a:r>
                <a:br>
                  <a:rPr lang="en-CN" sz="2000" dirty="0"/>
                </a:br>
                <a:r>
                  <a:rPr lang="en-CN" sz="2000" dirty="0"/>
                  <a:t>METtrig &amp;&amp; MET &gt;= 200</a:t>
                </a:r>
                <a:br>
                  <a:rPr lang="en-CN" sz="2000" dirty="0"/>
                </a:br>
                <a:r>
                  <a:rPr lang="en-CN" sz="2000" dirty="0"/>
                  <a:t>OS</a:t>
                </a:r>
                <a:br>
                  <a:rPr lang="en-CN" sz="2000" dirty="0"/>
                </a:br>
                <a:r>
                  <a:rPr lang="en-CN" sz="2000" dirty="0"/>
                  <a:t>b Veto</a:t>
                </a:r>
                <a:br>
                  <a:rPr lang="en-CN" sz="2000" dirty="0"/>
                </a:br>
                <a:br>
                  <a:rPr lang="en-CN" sz="2000" dirty="0"/>
                </a:br>
                <a:r>
                  <a:rPr lang="en-CN" sz="2000" dirty="0"/>
                  <a:t>CR: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0&lt;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&lt;110</m:t>
                    </m:r>
                  </m:oMath>
                </a14:m>
                <a:br>
                  <a:rPr lang="en-US" sz="2000" b="0" dirty="0"/>
                </a:br>
                <a:r>
                  <a:rPr lang="en-US" sz="2000" b="0" dirty="0"/>
                  <a:t>VR: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40&lt;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&lt;80 || 110&lt;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&lt;130</m:t>
                    </m:r>
                  </m:oMath>
                </a14:m>
                <a:endParaRPr lang="en-CN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91F33F-9DE8-BFF0-F8F4-5253B33C3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4" y="1005397"/>
                <a:ext cx="5420651" cy="2554545"/>
              </a:xfrm>
              <a:prstGeom prst="rect">
                <a:avLst/>
              </a:prstGeom>
              <a:blipFill>
                <a:blip r:embed="rId3"/>
                <a:stretch>
                  <a:fillRect l="-1168" t="-1485" b="-34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6B19EBB-6553-AC07-3356-A2A21BA35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925" y="1802306"/>
            <a:ext cx="5054600" cy="3632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1ECF79-7A94-ADD0-8EBC-F2B67C63C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406" y="826216"/>
            <a:ext cx="5054600" cy="3632200"/>
          </a:xfrm>
          <a:prstGeom prst="rect">
            <a:avLst/>
          </a:prstGeom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C5B6810-ACCF-7C3D-F0AA-B4C466A97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049054"/>
              </p:ext>
            </p:extLst>
          </p:nvPr>
        </p:nvGraphicFramePr>
        <p:xfrm>
          <a:off x="189475" y="4423398"/>
          <a:ext cx="6558564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09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177765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08423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Zjets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1296.91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1132.62+-5.33999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0.873322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1438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1.04934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895.804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659.573+-4.16375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0.736292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978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1.05085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938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15388</TotalTime>
  <Words>963</Words>
  <Application>Microsoft Macintosh PowerPoint</Application>
  <PresentationFormat>Widescreen</PresentationFormat>
  <Paragraphs>166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PingFang SC Medium</vt:lpstr>
      <vt:lpstr>Arial</vt:lpstr>
      <vt:lpstr>Calibri</vt:lpstr>
      <vt:lpstr>Calibri Light</vt:lpstr>
      <vt:lpstr>Cambria Math</vt:lpstr>
      <vt:lpstr>Times New Roman</vt:lpstr>
      <vt:lpstr>Office Theme</vt:lpstr>
      <vt:lpstr>Compressed EWK study(ISRC1N2)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meeting</dc:title>
  <dc:creator>廖诚鑫</dc:creator>
  <cp:lastModifiedBy>廖诚鑫</cp:lastModifiedBy>
  <cp:revision>549</cp:revision>
  <dcterms:created xsi:type="dcterms:W3CDTF">2024-11-26T11:49:43Z</dcterms:created>
  <dcterms:modified xsi:type="dcterms:W3CDTF">2025-04-23T08:29:20Z</dcterms:modified>
</cp:coreProperties>
</file>